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62" r:id="rId4"/>
    <p:sldId id="257" r:id="rId5"/>
    <p:sldId id="258" r:id="rId6"/>
    <p:sldId id="259" r:id="rId7"/>
    <p:sldId id="263" r:id="rId8"/>
    <p:sldId id="264" r:id="rId9"/>
    <p:sldId id="260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77"/>
    <p:restoredTop sz="94674"/>
  </p:normalViewPr>
  <p:slideViewPr>
    <p:cSldViewPr snapToGrid="0" snapToObjects="1">
      <p:cViewPr varScale="1">
        <p:scale>
          <a:sx n="72" d="100"/>
          <a:sy n="72" d="100"/>
        </p:scale>
        <p:origin x="52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53C06D-007D-44A3-B8AE-4463195A1B43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753A2D9-8F0E-4145-A8F2-6D98572ACDE8}">
      <dgm:prSet/>
      <dgm:spPr/>
      <dgm:t>
        <a:bodyPr/>
        <a:lstStyle/>
        <a:p>
          <a:r>
            <a:rPr lang="en-US"/>
            <a:t>As we have seen, Florida has highest number of Adult to 65+ ratio</a:t>
          </a:r>
        </a:p>
      </dgm:t>
    </dgm:pt>
    <dgm:pt modelId="{61559C0C-8AC0-4D6A-9515-5C6A7A4049EA}" type="parTrans" cxnId="{896677BA-9A5C-4EE2-8CC1-0A49A6889E4F}">
      <dgm:prSet/>
      <dgm:spPr/>
      <dgm:t>
        <a:bodyPr/>
        <a:lstStyle/>
        <a:p>
          <a:endParaRPr lang="en-US"/>
        </a:p>
      </dgm:t>
    </dgm:pt>
    <dgm:pt modelId="{713259F3-4938-4150-99E9-869ED8B12E88}" type="sibTrans" cxnId="{896677BA-9A5C-4EE2-8CC1-0A49A6889E4F}">
      <dgm:prSet/>
      <dgm:spPr/>
      <dgm:t>
        <a:bodyPr/>
        <a:lstStyle/>
        <a:p>
          <a:endParaRPr lang="en-US"/>
        </a:p>
      </dgm:t>
    </dgm:pt>
    <dgm:pt modelId="{3C02D31E-73D3-4E27-8170-414C32FDFD16}">
      <dgm:prSet/>
      <dgm:spPr/>
      <dgm:t>
        <a:bodyPr/>
        <a:lstStyle/>
        <a:p>
          <a:r>
            <a:rPr lang="en-US"/>
            <a:t>For this much larger population of 65+, there are very meager number of ICU’s </a:t>
          </a:r>
        </a:p>
      </dgm:t>
    </dgm:pt>
    <dgm:pt modelId="{75860F26-68C6-4B10-90E1-5FD794CE87DF}" type="parTrans" cxnId="{CEB864E9-95F5-41BA-BD36-4148ED5DD1E2}">
      <dgm:prSet/>
      <dgm:spPr/>
      <dgm:t>
        <a:bodyPr/>
        <a:lstStyle/>
        <a:p>
          <a:endParaRPr lang="en-US"/>
        </a:p>
      </dgm:t>
    </dgm:pt>
    <dgm:pt modelId="{BAA7A58F-8362-4EDC-9F4A-36027AA45241}" type="sibTrans" cxnId="{CEB864E9-95F5-41BA-BD36-4148ED5DD1E2}">
      <dgm:prSet/>
      <dgm:spPr/>
      <dgm:t>
        <a:bodyPr/>
        <a:lstStyle/>
        <a:p>
          <a:endParaRPr lang="en-US"/>
        </a:p>
      </dgm:t>
    </dgm:pt>
    <dgm:pt modelId="{E5A0DD71-F173-4C55-BD6B-4211E408FD03}">
      <dgm:prSet/>
      <dgm:spPr/>
      <dgm:t>
        <a:bodyPr/>
        <a:lstStyle/>
        <a:p>
          <a:r>
            <a:rPr lang="en-US"/>
            <a:t>In the above visual we can see that Miami has a highest number of beds in florida and at the the same time lowest number of ICU’s</a:t>
          </a:r>
        </a:p>
      </dgm:t>
    </dgm:pt>
    <dgm:pt modelId="{4EEE76A2-5ADE-4191-963F-DA2719CF2873}" type="parTrans" cxnId="{3FE88F2A-0384-4DF0-A0DC-AE7EE94BDCE0}">
      <dgm:prSet/>
      <dgm:spPr/>
      <dgm:t>
        <a:bodyPr/>
        <a:lstStyle/>
        <a:p>
          <a:endParaRPr lang="en-US"/>
        </a:p>
      </dgm:t>
    </dgm:pt>
    <dgm:pt modelId="{3A4A3178-E93B-41B5-BFBE-837FF9CD767E}" type="sibTrans" cxnId="{3FE88F2A-0384-4DF0-A0DC-AE7EE94BDCE0}">
      <dgm:prSet/>
      <dgm:spPr/>
      <dgm:t>
        <a:bodyPr/>
        <a:lstStyle/>
        <a:p>
          <a:endParaRPr lang="en-US"/>
        </a:p>
      </dgm:t>
    </dgm:pt>
    <dgm:pt modelId="{D3988240-E6E9-404D-8E38-70376874CDAE}">
      <dgm:prSet/>
      <dgm:spPr/>
      <dgm:t>
        <a:bodyPr/>
        <a:lstStyle/>
        <a:p>
          <a:r>
            <a:rPr lang="en-US"/>
            <a:t>Next slide shows story on top of it to explore each hospitals in a state and then to continue to the story</a:t>
          </a:r>
        </a:p>
      </dgm:t>
    </dgm:pt>
    <dgm:pt modelId="{AA15D14E-DD1E-4FDD-868D-D8797D6C957E}" type="parTrans" cxnId="{F49A2C86-EA54-4E95-921C-29F18850FF29}">
      <dgm:prSet/>
      <dgm:spPr/>
      <dgm:t>
        <a:bodyPr/>
        <a:lstStyle/>
        <a:p>
          <a:endParaRPr lang="en-US"/>
        </a:p>
      </dgm:t>
    </dgm:pt>
    <dgm:pt modelId="{31E65800-BE5E-4EEE-A119-053AECE62C85}" type="sibTrans" cxnId="{F49A2C86-EA54-4E95-921C-29F18850FF29}">
      <dgm:prSet/>
      <dgm:spPr/>
      <dgm:t>
        <a:bodyPr/>
        <a:lstStyle/>
        <a:p>
          <a:endParaRPr lang="en-US"/>
        </a:p>
      </dgm:t>
    </dgm:pt>
    <dgm:pt modelId="{44F95758-A46E-428F-B27D-EA12326FDD88}" type="pres">
      <dgm:prSet presAssocID="{E853C06D-007D-44A3-B8AE-4463195A1B43}" presName="vert0" presStyleCnt="0">
        <dgm:presLayoutVars>
          <dgm:dir/>
          <dgm:animOne val="branch"/>
          <dgm:animLvl val="lvl"/>
        </dgm:presLayoutVars>
      </dgm:prSet>
      <dgm:spPr/>
    </dgm:pt>
    <dgm:pt modelId="{CD1D452B-6B73-4F92-91EA-9F5BF11F026E}" type="pres">
      <dgm:prSet presAssocID="{C753A2D9-8F0E-4145-A8F2-6D98572ACDE8}" presName="thickLine" presStyleLbl="alignNode1" presStyleIdx="0" presStyleCnt="4"/>
      <dgm:spPr/>
    </dgm:pt>
    <dgm:pt modelId="{E2DAA69E-3596-4D79-A1A1-C699FA309221}" type="pres">
      <dgm:prSet presAssocID="{C753A2D9-8F0E-4145-A8F2-6D98572ACDE8}" presName="horz1" presStyleCnt="0"/>
      <dgm:spPr/>
    </dgm:pt>
    <dgm:pt modelId="{38E5A234-1E51-4208-928C-3B6E97E18643}" type="pres">
      <dgm:prSet presAssocID="{C753A2D9-8F0E-4145-A8F2-6D98572ACDE8}" presName="tx1" presStyleLbl="revTx" presStyleIdx="0" presStyleCnt="4"/>
      <dgm:spPr/>
    </dgm:pt>
    <dgm:pt modelId="{AC320B69-9D5F-4682-BDB1-5D2F3F9B14F8}" type="pres">
      <dgm:prSet presAssocID="{C753A2D9-8F0E-4145-A8F2-6D98572ACDE8}" presName="vert1" presStyleCnt="0"/>
      <dgm:spPr/>
    </dgm:pt>
    <dgm:pt modelId="{C07E6001-E998-40A5-B3D5-C793A3CD31A0}" type="pres">
      <dgm:prSet presAssocID="{3C02D31E-73D3-4E27-8170-414C32FDFD16}" presName="thickLine" presStyleLbl="alignNode1" presStyleIdx="1" presStyleCnt="4"/>
      <dgm:spPr/>
    </dgm:pt>
    <dgm:pt modelId="{4094D7B5-D9FB-4DCB-9211-C0A4ADCCF8C3}" type="pres">
      <dgm:prSet presAssocID="{3C02D31E-73D3-4E27-8170-414C32FDFD16}" presName="horz1" presStyleCnt="0"/>
      <dgm:spPr/>
    </dgm:pt>
    <dgm:pt modelId="{F181D298-8618-4329-8227-BB20A9B8B69C}" type="pres">
      <dgm:prSet presAssocID="{3C02D31E-73D3-4E27-8170-414C32FDFD16}" presName="tx1" presStyleLbl="revTx" presStyleIdx="1" presStyleCnt="4"/>
      <dgm:spPr/>
    </dgm:pt>
    <dgm:pt modelId="{D5EA272E-CC86-49B2-B818-B5E35B93032E}" type="pres">
      <dgm:prSet presAssocID="{3C02D31E-73D3-4E27-8170-414C32FDFD16}" presName="vert1" presStyleCnt="0"/>
      <dgm:spPr/>
    </dgm:pt>
    <dgm:pt modelId="{A626D3E9-54CC-4127-8AB0-C8C3A063D168}" type="pres">
      <dgm:prSet presAssocID="{E5A0DD71-F173-4C55-BD6B-4211E408FD03}" presName="thickLine" presStyleLbl="alignNode1" presStyleIdx="2" presStyleCnt="4"/>
      <dgm:spPr/>
    </dgm:pt>
    <dgm:pt modelId="{C27B6D6E-6E5F-43E7-8802-B7FCF5E6624D}" type="pres">
      <dgm:prSet presAssocID="{E5A0DD71-F173-4C55-BD6B-4211E408FD03}" presName="horz1" presStyleCnt="0"/>
      <dgm:spPr/>
    </dgm:pt>
    <dgm:pt modelId="{918A314B-0F7D-44C6-B9C7-F179C429CCFA}" type="pres">
      <dgm:prSet presAssocID="{E5A0DD71-F173-4C55-BD6B-4211E408FD03}" presName="tx1" presStyleLbl="revTx" presStyleIdx="2" presStyleCnt="4"/>
      <dgm:spPr/>
    </dgm:pt>
    <dgm:pt modelId="{54FF2628-A255-4940-9924-D2F45B7BDD07}" type="pres">
      <dgm:prSet presAssocID="{E5A0DD71-F173-4C55-BD6B-4211E408FD03}" presName="vert1" presStyleCnt="0"/>
      <dgm:spPr/>
    </dgm:pt>
    <dgm:pt modelId="{6D2B6F63-3E1B-4A98-83F3-2EB7103BC676}" type="pres">
      <dgm:prSet presAssocID="{D3988240-E6E9-404D-8E38-70376874CDAE}" presName="thickLine" presStyleLbl="alignNode1" presStyleIdx="3" presStyleCnt="4"/>
      <dgm:spPr/>
    </dgm:pt>
    <dgm:pt modelId="{9F09C73F-0B81-4514-873D-B9D378EAFE02}" type="pres">
      <dgm:prSet presAssocID="{D3988240-E6E9-404D-8E38-70376874CDAE}" presName="horz1" presStyleCnt="0"/>
      <dgm:spPr/>
    </dgm:pt>
    <dgm:pt modelId="{3C4B3DB5-9AE0-48C2-B7DE-314271175928}" type="pres">
      <dgm:prSet presAssocID="{D3988240-E6E9-404D-8E38-70376874CDAE}" presName="tx1" presStyleLbl="revTx" presStyleIdx="3" presStyleCnt="4"/>
      <dgm:spPr/>
    </dgm:pt>
    <dgm:pt modelId="{AFFD59F8-9895-448B-A714-C850BAB84714}" type="pres">
      <dgm:prSet presAssocID="{D3988240-E6E9-404D-8E38-70376874CDAE}" presName="vert1" presStyleCnt="0"/>
      <dgm:spPr/>
    </dgm:pt>
  </dgm:ptLst>
  <dgm:cxnLst>
    <dgm:cxn modelId="{27FDD90C-F8DD-4308-B8F2-47A10B87D496}" type="presOf" srcId="{3C02D31E-73D3-4E27-8170-414C32FDFD16}" destId="{F181D298-8618-4329-8227-BB20A9B8B69C}" srcOrd="0" destOrd="0" presId="urn:microsoft.com/office/officeart/2008/layout/LinedList"/>
    <dgm:cxn modelId="{3FE88F2A-0384-4DF0-A0DC-AE7EE94BDCE0}" srcId="{E853C06D-007D-44A3-B8AE-4463195A1B43}" destId="{E5A0DD71-F173-4C55-BD6B-4211E408FD03}" srcOrd="2" destOrd="0" parTransId="{4EEE76A2-5ADE-4191-963F-DA2719CF2873}" sibTransId="{3A4A3178-E93B-41B5-BFBE-837FF9CD767E}"/>
    <dgm:cxn modelId="{A8512A68-AFD6-405A-A634-7ABB53978890}" type="presOf" srcId="{D3988240-E6E9-404D-8E38-70376874CDAE}" destId="{3C4B3DB5-9AE0-48C2-B7DE-314271175928}" srcOrd="0" destOrd="0" presId="urn:microsoft.com/office/officeart/2008/layout/LinedList"/>
    <dgm:cxn modelId="{F49A2C86-EA54-4E95-921C-29F18850FF29}" srcId="{E853C06D-007D-44A3-B8AE-4463195A1B43}" destId="{D3988240-E6E9-404D-8E38-70376874CDAE}" srcOrd="3" destOrd="0" parTransId="{AA15D14E-DD1E-4FDD-868D-D8797D6C957E}" sibTransId="{31E65800-BE5E-4EEE-A119-053AECE62C85}"/>
    <dgm:cxn modelId="{E445109C-3CE8-47D7-8131-70D171DB4943}" type="presOf" srcId="{E5A0DD71-F173-4C55-BD6B-4211E408FD03}" destId="{918A314B-0F7D-44C6-B9C7-F179C429CCFA}" srcOrd="0" destOrd="0" presId="urn:microsoft.com/office/officeart/2008/layout/LinedList"/>
    <dgm:cxn modelId="{85A874AF-4F68-4BCB-8CBD-DEDDA7253D05}" type="presOf" srcId="{C753A2D9-8F0E-4145-A8F2-6D98572ACDE8}" destId="{38E5A234-1E51-4208-928C-3B6E97E18643}" srcOrd="0" destOrd="0" presId="urn:microsoft.com/office/officeart/2008/layout/LinedList"/>
    <dgm:cxn modelId="{896677BA-9A5C-4EE2-8CC1-0A49A6889E4F}" srcId="{E853C06D-007D-44A3-B8AE-4463195A1B43}" destId="{C753A2D9-8F0E-4145-A8F2-6D98572ACDE8}" srcOrd="0" destOrd="0" parTransId="{61559C0C-8AC0-4D6A-9515-5C6A7A4049EA}" sibTransId="{713259F3-4938-4150-99E9-869ED8B12E88}"/>
    <dgm:cxn modelId="{703DE4D9-494D-453B-B686-79FDBABC9AF4}" type="presOf" srcId="{E853C06D-007D-44A3-B8AE-4463195A1B43}" destId="{44F95758-A46E-428F-B27D-EA12326FDD88}" srcOrd="0" destOrd="0" presId="urn:microsoft.com/office/officeart/2008/layout/LinedList"/>
    <dgm:cxn modelId="{CEB864E9-95F5-41BA-BD36-4148ED5DD1E2}" srcId="{E853C06D-007D-44A3-B8AE-4463195A1B43}" destId="{3C02D31E-73D3-4E27-8170-414C32FDFD16}" srcOrd="1" destOrd="0" parTransId="{75860F26-68C6-4B10-90E1-5FD794CE87DF}" sibTransId="{BAA7A58F-8362-4EDC-9F4A-36027AA45241}"/>
    <dgm:cxn modelId="{351B3EAE-BF80-445F-9D91-7D21EB58191F}" type="presParOf" srcId="{44F95758-A46E-428F-B27D-EA12326FDD88}" destId="{CD1D452B-6B73-4F92-91EA-9F5BF11F026E}" srcOrd="0" destOrd="0" presId="urn:microsoft.com/office/officeart/2008/layout/LinedList"/>
    <dgm:cxn modelId="{FF56F306-3D85-4FAE-8077-E9538AF6D5F6}" type="presParOf" srcId="{44F95758-A46E-428F-B27D-EA12326FDD88}" destId="{E2DAA69E-3596-4D79-A1A1-C699FA309221}" srcOrd="1" destOrd="0" presId="urn:microsoft.com/office/officeart/2008/layout/LinedList"/>
    <dgm:cxn modelId="{78EA1081-DE5E-4360-B3EA-9E45552CA76F}" type="presParOf" srcId="{E2DAA69E-3596-4D79-A1A1-C699FA309221}" destId="{38E5A234-1E51-4208-928C-3B6E97E18643}" srcOrd="0" destOrd="0" presId="urn:microsoft.com/office/officeart/2008/layout/LinedList"/>
    <dgm:cxn modelId="{AC8DBBCF-339D-441C-8EDB-E510F7007085}" type="presParOf" srcId="{E2DAA69E-3596-4D79-A1A1-C699FA309221}" destId="{AC320B69-9D5F-4682-BDB1-5D2F3F9B14F8}" srcOrd="1" destOrd="0" presId="urn:microsoft.com/office/officeart/2008/layout/LinedList"/>
    <dgm:cxn modelId="{6C542F10-B708-4093-8D9B-D1C0B771257C}" type="presParOf" srcId="{44F95758-A46E-428F-B27D-EA12326FDD88}" destId="{C07E6001-E998-40A5-B3D5-C793A3CD31A0}" srcOrd="2" destOrd="0" presId="urn:microsoft.com/office/officeart/2008/layout/LinedList"/>
    <dgm:cxn modelId="{221045FF-D797-4CED-81CE-C85DC3B101F1}" type="presParOf" srcId="{44F95758-A46E-428F-B27D-EA12326FDD88}" destId="{4094D7B5-D9FB-4DCB-9211-C0A4ADCCF8C3}" srcOrd="3" destOrd="0" presId="urn:microsoft.com/office/officeart/2008/layout/LinedList"/>
    <dgm:cxn modelId="{0794E750-06D4-4016-A69C-DE91E73D4302}" type="presParOf" srcId="{4094D7B5-D9FB-4DCB-9211-C0A4ADCCF8C3}" destId="{F181D298-8618-4329-8227-BB20A9B8B69C}" srcOrd="0" destOrd="0" presId="urn:microsoft.com/office/officeart/2008/layout/LinedList"/>
    <dgm:cxn modelId="{A28C9B7A-4A52-438E-8C4E-2C5069A38CB9}" type="presParOf" srcId="{4094D7B5-D9FB-4DCB-9211-C0A4ADCCF8C3}" destId="{D5EA272E-CC86-49B2-B818-B5E35B93032E}" srcOrd="1" destOrd="0" presId="urn:microsoft.com/office/officeart/2008/layout/LinedList"/>
    <dgm:cxn modelId="{59488363-D27F-4B66-98C7-47FF5F35CD83}" type="presParOf" srcId="{44F95758-A46E-428F-B27D-EA12326FDD88}" destId="{A626D3E9-54CC-4127-8AB0-C8C3A063D168}" srcOrd="4" destOrd="0" presId="urn:microsoft.com/office/officeart/2008/layout/LinedList"/>
    <dgm:cxn modelId="{6DED70AE-43F6-4E35-9E74-17237FD3B25A}" type="presParOf" srcId="{44F95758-A46E-428F-B27D-EA12326FDD88}" destId="{C27B6D6E-6E5F-43E7-8802-B7FCF5E6624D}" srcOrd="5" destOrd="0" presId="urn:microsoft.com/office/officeart/2008/layout/LinedList"/>
    <dgm:cxn modelId="{EB947FA2-8576-4770-AA58-EC2922EC1FED}" type="presParOf" srcId="{C27B6D6E-6E5F-43E7-8802-B7FCF5E6624D}" destId="{918A314B-0F7D-44C6-B9C7-F179C429CCFA}" srcOrd="0" destOrd="0" presId="urn:microsoft.com/office/officeart/2008/layout/LinedList"/>
    <dgm:cxn modelId="{234F4AB6-4CE4-4B7D-B7A0-9E80B0F1BFDE}" type="presParOf" srcId="{C27B6D6E-6E5F-43E7-8802-B7FCF5E6624D}" destId="{54FF2628-A255-4940-9924-D2F45B7BDD07}" srcOrd="1" destOrd="0" presId="urn:microsoft.com/office/officeart/2008/layout/LinedList"/>
    <dgm:cxn modelId="{106E1F41-6424-4694-BA6E-FC3A198DFED2}" type="presParOf" srcId="{44F95758-A46E-428F-B27D-EA12326FDD88}" destId="{6D2B6F63-3E1B-4A98-83F3-2EB7103BC676}" srcOrd="6" destOrd="0" presId="urn:microsoft.com/office/officeart/2008/layout/LinedList"/>
    <dgm:cxn modelId="{6AF33E9A-C7F6-4A37-8B8C-1291245E4BE0}" type="presParOf" srcId="{44F95758-A46E-428F-B27D-EA12326FDD88}" destId="{9F09C73F-0B81-4514-873D-B9D378EAFE02}" srcOrd="7" destOrd="0" presId="urn:microsoft.com/office/officeart/2008/layout/LinedList"/>
    <dgm:cxn modelId="{FEE608D0-8999-4BB9-BA42-36529C0E9CBC}" type="presParOf" srcId="{9F09C73F-0B81-4514-873D-B9D378EAFE02}" destId="{3C4B3DB5-9AE0-48C2-B7DE-314271175928}" srcOrd="0" destOrd="0" presId="urn:microsoft.com/office/officeart/2008/layout/LinedList"/>
    <dgm:cxn modelId="{5629BECC-CA2F-4CDE-B876-66CF614C9B65}" type="presParOf" srcId="{9F09C73F-0B81-4514-873D-B9D378EAFE02}" destId="{AFFD59F8-9895-448B-A714-C850BAB8471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1D452B-6B73-4F92-91EA-9F5BF11F026E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E5A234-1E51-4208-928C-3B6E97E18643}">
      <dsp:nvSpPr>
        <dsp:cNvPr id="0" name=""/>
        <dsp:cNvSpPr/>
      </dsp:nvSpPr>
      <dsp:spPr>
        <a:xfrm>
          <a:off x="0" y="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As we have seen, Florida has highest number of Adult to 65+ ratio</a:t>
          </a:r>
        </a:p>
      </dsp:txBody>
      <dsp:txXfrm>
        <a:off x="0" y="0"/>
        <a:ext cx="6492875" cy="1276350"/>
      </dsp:txXfrm>
    </dsp:sp>
    <dsp:sp modelId="{C07E6001-E998-40A5-B3D5-C793A3CD31A0}">
      <dsp:nvSpPr>
        <dsp:cNvPr id="0" name=""/>
        <dsp:cNvSpPr/>
      </dsp:nvSpPr>
      <dsp:spPr>
        <a:xfrm>
          <a:off x="0" y="1276350"/>
          <a:ext cx="6492875" cy="0"/>
        </a:xfrm>
        <a:prstGeom prst="lin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81D298-8618-4329-8227-BB20A9B8B69C}">
      <dsp:nvSpPr>
        <dsp:cNvPr id="0" name=""/>
        <dsp:cNvSpPr/>
      </dsp:nvSpPr>
      <dsp:spPr>
        <a:xfrm>
          <a:off x="0" y="12763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For this much larger population of 65+, there are very meager number of ICU’s </a:t>
          </a:r>
        </a:p>
      </dsp:txBody>
      <dsp:txXfrm>
        <a:off x="0" y="1276350"/>
        <a:ext cx="6492875" cy="1276350"/>
      </dsp:txXfrm>
    </dsp:sp>
    <dsp:sp modelId="{A626D3E9-54CC-4127-8AB0-C8C3A063D168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8A314B-0F7D-44C6-B9C7-F179C429CCFA}">
      <dsp:nvSpPr>
        <dsp:cNvPr id="0" name=""/>
        <dsp:cNvSpPr/>
      </dsp:nvSpPr>
      <dsp:spPr>
        <a:xfrm>
          <a:off x="0" y="255270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 the above visual we can see that Miami has a highest number of beds in florida and at the the same time lowest number of ICU’s</a:t>
          </a:r>
        </a:p>
      </dsp:txBody>
      <dsp:txXfrm>
        <a:off x="0" y="2552700"/>
        <a:ext cx="6492875" cy="1276350"/>
      </dsp:txXfrm>
    </dsp:sp>
    <dsp:sp modelId="{6D2B6F63-3E1B-4A98-83F3-2EB7103BC676}">
      <dsp:nvSpPr>
        <dsp:cNvPr id="0" name=""/>
        <dsp:cNvSpPr/>
      </dsp:nvSpPr>
      <dsp:spPr>
        <a:xfrm>
          <a:off x="0" y="3829050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4B3DB5-9AE0-48C2-B7DE-314271175928}">
      <dsp:nvSpPr>
        <dsp:cNvPr id="0" name=""/>
        <dsp:cNvSpPr/>
      </dsp:nvSpPr>
      <dsp:spPr>
        <a:xfrm>
          <a:off x="0" y="3829050"/>
          <a:ext cx="6492875" cy="1276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Next slide shows story on top of it to explore each hospitals in a state and then to continue to the story</a:t>
          </a:r>
        </a:p>
      </dsp:txBody>
      <dsp:txXfrm>
        <a:off x="0" y="3829050"/>
        <a:ext cx="6492875" cy="12763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5/6/2020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reports/323a9e00-5892-41d4-a582-65c8eb8724e9?pbi_source=PowerPoin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lobalepidemics.org/our-data-guide/" TargetMode="External"/><Relationship Id="rId2" Type="http://schemas.openxmlformats.org/officeDocument/2006/relationships/hyperlink" Target="http://globalhealth.harvard.edu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app.powerbi.com/reports/323a9e00-5892-41d4-a582-65c8eb8724e9/ReportSection?pbi_source=PowerPoint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app.powerbi.com/reports/323a9e00-5892-41d4-a582-65c8eb8724e9/ReportSection0d8f7f82bce756b4ac2e?pbi_source=PowerPoint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app.powerbi.com/reports/323a9e00-5892-41d4-a582-65c8eb8724e9/ReportSection89fa050930007c0b8b47?pbi_source=PowerPoint" TargetMode="Externa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pp.powerbi.com/reports/323a9e00-5892-41d4-a582-65c8eb8724e9/ReportSection5f570842940970603308?pbi_source=PowerPoint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810585" y="2292627"/>
            <a:ext cx="5285416" cy="128959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algn="l"/>
            <a:r>
              <a:rPr lang="en-US" dirty="0">
                <a:solidFill>
                  <a:srgbClr val="F3C910"/>
                </a:solidFill>
              </a:rPr>
              <a:t>Hospital Capacity Analysis</a:t>
            </a:r>
          </a:p>
          <a:p>
            <a:pPr algn="l"/>
            <a:r>
              <a:rPr lang="en-US" dirty="0">
                <a:solidFill>
                  <a:srgbClr val="F3C910"/>
                </a:solidFill>
              </a:rPr>
              <a:t>For COVID 19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3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5/6/2020 10:01:03 PM Eastern Standard Time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5/6/2020 9:53:49 PM Eastern Standard Time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F982BA5-0456-4418-A4AE-E8B27659B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story and inference… Contd..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543977-8489-4376-A054-CBBC69D666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FDF5F71-BB59-4C28-AE51-2207F7BD15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2884" t="18330" r="11340" b="6143"/>
          <a:stretch/>
        </p:blipFill>
        <p:spPr>
          <a:xfrm>
            <a:off x="665162" y="1533833"/>
            <a:ext cx="5507037" cy="4601496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B420D8-CEAA-4E57-9002-4E377CD441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5045D87-438F-4DDC-A8CC-B78587ACA86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/>
          <a:srcRect l="11809" t="13172" r="11365" b="8889"/>
          <a:stretch/>
        </p:blipFill>
        <p:spPr>
          <a:xfrm>
            <a:off x="6172200" y="1519085"/>
            <a:ext cx="5354638" cy="443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565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08550-50FD-485F-ADCA-594D3A0E2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B830E-FEDB-4112-99CD-6C308E8C09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it can be seen, Orlando has high number of ICU beds including total beds. </a:t>
            </a:r>
          </a:p>
          <a:p>
            <a:r>
              <a:rPr lang="en-US" dirty="0"/>
              <a:t>On Situation getting worse, People needing ICU Care can be taken to Orlando’s hospital from Jackson’s memorial Hospital in Miami via the air route as both hospitals have helipads.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The above visuals can be used for analysis of other states or general purpose information. Moreover, other types of analysis can be done.</a:t>
            </a:r>
          </a:p>
        </p:txBody>
      </p:sp>
    </p:spTree>
    <p:extLst>
      <p:ext uri="{BB962C8B-B14F-4D97-AF65-F5344CB8AC3E}">
        <p14:creationId xmlns:p14="http://schemas.microsoft.com/office/powerpoint/2010/main" val="3076913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870B60-EE2B-4FCB-BCE4-3D21CC6B4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Project and Data Description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63AD3-5BD3-4EE8-A04E-030E6F31B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This project aims to analyze hospital capacity in united states when the coronavirus patients reach 20% of the population by state. </a:t>
            </a:r>
          </a:p>
          <a:p>
            <a:endParaRPr lang="en-US" sz="2000" dirty="0"/>
          </a:p>
          <a:p>
            <a:r>
              <a:rPr lang="en-US" sz="2000" dirty="0"/>
              <a:t>Health Systems Researchers at Harvard Global Health Institute (</a:t>
            </a:r>
            <a:r>
              <a:rPr lang="en-US" sz="2000" dirty="0">
                <a:hlinkClick r:id="rId2"/>
              </a:rPr>
              <a:t>http://globalhealth.harvard.edu/</a:t>
            </a:r>
            <a:r>
              <a:rPr lang="en-US" sz="2000" dirty="0"/>
              <a:t>) have built a model on bed capacity and offers localized estimate of beds that would be needed in the coming months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The model assesses hospital capacity over six, twelve, and eighteen months, if 20%, 40%, or 60% of the population contracts COVID-19.</a:t>
            </a:r>
          </a:p>
          <a:p>
            <a:pPr marL="0" indent="0">
              <a:buNone/>
            </a:pPr>
            <a:r>
              <a:rPr lang="en-US" sz="2000" dirty="0"/>
              <a:t>For more information on methodology and how rates are calculated, see: </a:t>
            </a:r>
            <a:r>
              <a:rPr lang="en-US" sz="2000" u="sng" dirty="0">
                <a:hlinkClick r:id="rId3"/>
              </a:rPr>
              <a:t>https://globalepidemics.org/our-data-guide/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06146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A3E76-1947-453E-A960-AC29CD91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Breakdown of Visuals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5C197-A191-449D-829F-F041D73F4F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Story 1 : Shows Hospital Beds with respect to Available adult and 65+ population</a:t>
            </a:r>
          </a:p>
          <a:p>
            <a:endParaRPr lang="en-US" sz="2400" dirty="0"/>
          </a:p>
          <a:p>
            <a:r>
              <a:rPr lang="en-US" sz="2400" dirty="0"/>
              <a:t>Story 2: Hospital Bed Capacity Analysis when 20 percent of the population, which seems plausible in the near future get affected.</a:t>
            </a:r>
          </a:p>
          <a:p>
            <a:endParaRPr lang="en-US" sz="2400" dirty="0"/>
          </a:p>
          <a:p>
            <a:r>
              <a:rPr lang="en-US" sz="2400" dirty="0"/>
              <a:t>Story 3: Hospital and ICU Availability Analysis under high impacted states from Story 2. </a:t>
            </a:r>
          </a:p>
          <a:p>
            <a:endParaRPr lang="en-US" sz="2400" dirty="0"/>
          </a:p>
          <a:p>
            <a:r>
              <a:rPr lang="en-US" sz="2400" dirty="0"/>
              <a:t>Story 4 : Hospital Search in Each State to manage availability</a:t>
            </a:r>
          </a:p>
        </p:txBody>
      </p:sp>
    </p:spTree>
    <p:extLst>
      <p:ext uri="{BB962C8B-B14F-4D97-AF65-F5344CB8AC3E}">
        <p14:creationId xmlns:p14="http://schemas.microsoft.com/office/powerpoint/2010/main" val="3677132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01887E6-2B29-4761-AD55-9BE8BEC86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Story and inference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E4C493A-6CE4-4109-B61D-38CE1D367F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634" t="14647" r="11761" b="6380"/>
          <a:stretch/>
        </p:blipFill>
        <p:spPr>
          <a:xfrm>
            <a:off x="973394" y="1690688"/>
            <a:ext cx="10380406" cy="465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5D392A-2CFE-4C8C-BC04-5894DC632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Insights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69BCF3D-299F-4D09-A224-C03CF6D91B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266445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84911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370</Words>
  <Application>Microsoft Office PowerPoint</Application>
  <PresentationFormat>Widescreen</PresentationFormat>
  <Paragraphs>35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PowerPoint Presentation</vt:lpstr>
      <vt:lpstr>Project and Data Description</vt:lpstr>
      <vt:lpstr>Breakdown of Visuals</vt:lpstr>
      <vt:lpstr>PowerPoint Presentation</vt:lpstr>
      <vt:lpstr>PowerPoint Presentation</vt:lpstr>
      <vt:lpstr>PowerPoint Presentation</vt:lpstr>
      <vt:lpstr>A Story and inference</vt:lpstr>
      <vt:lpstr>Insights</vt:lpstr>
      <vt:lpstr>PowerPoint Presentation</vt:lpstr>
      <vt:lpstr>A story and inference… Contd..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Ritik Gupta</dc:creator>
  <cp:lastModifiedBy>Ritik Gupta</cp:lastModifiedBy>
  <cp:revision>6</cp:revision>
  <dcterms:created xsi:type="dcterms:W3CDTF">2020-05-07T03:51:53Z</dcterms:created>
  <dcterms:modified xsi:type="dcterms:W3CDTF">2020-05-07T04:46:31Z</dcterms:modified>
</cp:coreProperties>
</file>